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0" d="100"/>
          <a:sy n="90" d="100"/>
        </p:scale>
        <p:origin x="-1240"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printerSettings" Target="printerSettings/printerSettings1.bin"/><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6C33661-7841-47F2-BF89-005735346C24}" type="datetimeFigureOut">
              <a:rPr lang="en-US" smtClean="0"/>
              <a:pPr/>
              <a:t>25/09/15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657E84-EF09-400B-A93C-559AE3434EAF}"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C33661-7841-47F2-BF89-005735346C24}" type="datetimeFigureOut">
              <a:rPr lang="en-US" smtClean="0"/>
              <a:pPr/>
              <a:t>25/09/15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657E84-EF09-400B-A93C-559AE3434EAF}"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C33661-7841-47F2-BF89-005735346C24}" type="datetimeFigureOut">
              <a:rPr lang="en-US" smtClean="0"/>
              <a:pPr/>
              <a:t>25/09/15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657E84-EF09-400B-A93C-559AE3434EAF}"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6C33661-7841-47F2-BF89-005735346C24}" type="datetimeFigureOut">
              <a:rPr lang="en-US" smtClean="0"/>
              <a:pPr/>
              <a:t>25/09/15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657E84-EF09-400B-A93C-559AE3434EAF}"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6C33661-7841-47F2-BF89-005735346C24}" type="datetimeFigureOut">
              <a:rPr lang="en-US" smtClean="0"/>
              <a:pPr/>
              <a:t>25/09/15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3657E84-EF09-400B-A93C-559AE3434EAF}"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6C33661-7841-47F2-BF89-005735346C24}" type="datetimeFigureOut">
              <a:rPr lang="en-US" smtClean="0"/>
              <a:pPr/>
              <a:t>25/09/15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3657E84-EF09-400B-A93C-559AE3434EAF}"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C33661-7841-47F2-BF89-005735346C24}" type="datetimeFigureOut">
              <a:rPr lang="en-US" smtClean="0"/>
              <a:pPr/>
              <a:t>25/09/15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3657E84-EF09-400B-A93C-559AE3434EAF}"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C33661-7841-47F2-BF89-005735346C24}" type="datetimeFigureOut">
              <a:rPr lang="en-US" smtClean="0"/>
              <a:pPr/>
              <a:t>25/09/15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657E84-EF09-400B-A93C-559AE3434EAF}"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C33661-7841-47F2-BF89-005735346C24}" type="datetimeFigureOut">
              <a:rPr lang="en-US" smtClean="0"/>
              <a:pPr/>
              <a:t>25/09/15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657E84-EF09-400B-A93C-559AE3434EAF}"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C33661-7841-47F2-BF89-005735346C24}" type="datetimeFigureOut">
              <a:rPr lang="en-US" smtClean="0"/>
              <a:pPr/>
              <a:t>25/09/15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657E84-EF09-400B-A93C-559AE3434EAF}"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C33661-7841-47F2-BF89-005735346C24}" type="datetimeFigureOut">
              <a:rPr lang="en-US" smtClean="0"/>
              <a:pPr/>
              <a:t>25/09/15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657E84-EF09-400B-A93C-559AE3434EAF}"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C33661-7841-47F2-BF89-005735346C24}" type="datetimeFigureOut">
              <a:rPr lang="en-US" smtClean="0"/>
              <a:pPr/>
              <a:t>25/09/15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657E84-EF09-400B-A93C-559AE3434EAF}"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wcl.american.edu/humright/center/newsletter/images/refugees.jpg"/>
          <p:cNvPicPr>
            <a:picLocks noChangeAspect="1" noChangeArrowheads="1"/>
          </p:cNvPicPr>
          <p:nvPr/>
        </p:nvPicPr>
        <p:blipFill>
          <a:blip r:embed="rId2" cstate="print"/>
          <a:srcRect r="8755"/>
          <a:stretch>
            <a:fillRect/>
          </a:stretch>
        </p:blipFill>
        <p:spPr bwMode="auto">
          <a:xfrm>
            <a:off x="-1" y="0"/>
            <a:ext cx="9144001" cy="6858000"/>
          </a:xfrm>
          <a:prstGeom prst="rect">
            <a:avLst/>
          </a:prstGeom>
          <a:noFill/>
        </p:spPr>
      </p:pic>
      <p:sp>
        <p:nvSpPr>
          <p:cNvPr id="2" name="Title 1"/>
          <p:cNvSpPr>
            <a:spLocks noGrp="1"/>
          </p:cNvSpPr>
          <p:nvPr>
            <p:ph type="ctrTitle"/>
          </p:nvPr>
        </p:nvSpPr>
        <p:spPr>
          <a:xfrm>
            <a:off x="428596" y="571480"/>
            <a:ext cx="3571900" cy="941385"/>
          </a:xfrm>
        </p:spPr>
        <p:style>
          <a:lnRef idx="1">
            <a:schemeClr val="accent3"/>
          </a:lnRef>
          <a:fillRef idx="2">
            <a:schemeClr val="accent3"/>
          </a:fillRef>
          <a:effectRef idx="1">
            <a:schemeClr val="accent3"/>
          </a:effectRef>
          <a:fontRef idx="minor">
            <a:schemeClr val="dk1"/>
          </a:fontRef>
        </p:style>
        <p:txBody>
          <a:bodyPr/>
          <a:lstStyle/>
          <a:p>
            <a:r>
              <a:rPr lang="en-GB" dirty="0" smtClean="0"/>
              <a:t>Forced to Flee</a:t>
            </a:r>
            <a:endParaRPr lang="en-GB" dirty="0"/>
          </a:p>
        </p:txBody>
      </p:sp>
      <p:sp>
        <p:nvSpPr>
          <p:cNvPr id="4" name="Cloud Callout 3"/>
          <p:cNvSpPr/>
          <p:nvPr/>
        </p:nvSpPr>
        <p:spPr>
          <a:xfrm>
            <a:off x="285720" y="2214554"/>
            <a:ext cx="7143800" cy="2214578"/>
          </a:xfrm>
          <a:prstGeom prst="cloudCallout">
            <a:avLst>
              <a:gd name="adj1" fmla="val 32570"/>
              <a:gd name="adj2" fmla="val 81841"/>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2800" dirty="0" smtClean="0"/>
          </a:p>
          <a:p>
            <a:pPr algn="ctr"/>
            <a:r>
              <a:rPr lang="en-GB" sz="2800" dirty="0" smtClean="0"/>
              <a:t>Can I understand some of the reasons people might be forced to leave their own country? </a:t>
            </a:r>
          </a:p>
          <a:p>
            <a:pPr algn="ctr"/>
            <a:endParaRPr lang="en-GB" dirty="0"/>
          </a:p>
        </p:txBody>
      </p:sp>
      <p:sp>
        <p:nvSpPr>
          <p:cNvPr id="6" name="Rounded Rectangle 5"/>
          <p:cNvSpPr/>
          <p:nvPr/>
        </p:nvSpPr>
        <p:spPr>
          <a:xfrm>
            <a:off x="1571604" y="5286388"/>
            <a:ext cx="7358114" cy="135732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GB" sz="2800" dirty="0" smtClean="0"/>
              <a:t>In your groups, read through the Universal Declaration of Human Rights. Why is it important that an agreement like this exists? </a:t>
            </a:r>
            <a:endParaRPr lang="en-GB" sz="2800"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wcl.american.edu/humright/center/newsletter/images/refugees.jpg"/>
          <p:cNvPicPr>
            <a:picLocks noChangeAspect="1" noChangeArrowheads="1"/>
          </p:cNvPicPr>
          <p:nvPr/>
        </p:nvPicPr>
        <p:blipFill>
          <a:blip r:embed="rId2" cstate="print"/>
          <a:srcRect r="8755"/>
          <a:stretch>
            <a:fillRect/>
          </a:stretch>
        </p:blipFill>
        <p:spPr bwMode="auto">
          <a:xfrm>
            <a:off x="-1" y="0"/>
            <a:ext cx="9144001" cy="6858000"/>
          </a:xfrm>
          <a:prstGeom prst="rect">
            <a:avLst/>
          </a:prstGeom>
          <a:noFill/>
        </p:spPr>
      </p:pic>
      <p:sp>
        <p:nvSpPr>
          <p:cNvPr id="4" name="Rounded Rectangle 3"/>
          <p:cNvSpPr/>
          <p:nvPr/>
        </p:nvSpPr>
        <p:spPr>
          <a:xfrm>
            <a:off x="571472" y="714356"/>
            <a:ext cx="8032976" cy="550072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GB" sz="3200" dirty="0" smtClean="0"/>
              <a:t>Read the case studies you have been given. These are real stories from real people. </a:t>
            </a:r>
          </a:p>
          <a:p>
            <a:endParaRPr lang="en-GB" sz="3200" dirty="0" smtClean="0"/>
          </a:p>
          <a:p>
            <a:pPr>
              <a:buFont typeface="Arial" pitchFamily="34" charset="0"/>
              <a:buChar char="•"/>
            </a:pPr>
            <a:r>
              <a:rPr lang="en-GB" sz="3200" dirty="0" smtClean="0"/>
              <a:t> Which human rights have been abused for these people?  </a:t>
            </a:r>
          </a:p>
          <a:p>
            <a:pPr>
              <a:buFont typeface="Arial" pitchFamily="34" charset="0"/>
              <a:buChar char="•"/>
            </a:pPr>
            <a:r>
              <a:rPr lang="en-GB" sz="3200" dirty="0"/>
              <a:t> </a:t>
            </a:r>
            <a:r>
              <a:rPr lang="en-GB" sz="3200" dirty="0" smtClean="0"/>
              <a:t>How do their stories make you feel?</a:t>
            </a:r>
          </a:p>
          <a:p>
            <a:pPr>
              <a:buFont typeface="Arial" pitchFamily="34" charset="0"/>
              <a:buChar char="•"/>
            </a:pPr>
            <a:r>
              <a:rPr lang="en-GB" sz="3200" dirty="0" smtClean="0"/>
              <a:t> What could they have done to make things better for themselves?</a:t>
            </a:r>
          </a:p>
          <a:p>
            <a:pPr>
              <a:buFont typeface="Arial" pitchFamily="34" charset="0"/>
              <a:buChar char="•"/>
            </a:pPr>
            <a:endParaRPr lang="en-GB" sz="3200" dirty="0" smtClean="0"/>
          </a:p>
          <a:p>
            <a:r>
              <a:rPr lang="en-GB" sz="3200" dirty="0" smtClean="0"/>
              <a:t>Be ready to feed back your ideas.</a:t>
            </a:r>
            <a:endParaRPr lang="en-GB" sz="3200"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www.wcl.american.edu/humright/center/newsletter/images/refugees.jpg"/>
          <p:cNvPicPr>
            <a:picLocks noChangeAspect="1" noChangeArrowheads="1"/>
          </p:cNvPicPr>
          <p:nvPr/>
        </p:nvPicPr>
        <p:blipFill>
          <a:blip r:embed="rId2" cstate="print"/>
          <a:srcRect r="8755"/>
          <a:stretch>
            <a:fillRect/>
          </a:stretch>
        </p:blipFill>
        <p:spPr bwMode="auto">
          <a:xfrm>
            <a:off x="-1" y="0"/>
            <a:ext cx="9144001" cy="6858000"/>
          </a:xfrm>
          <a:prstGeom prst="rect">
            <a:avLst/>
          </a:prstGeom>
          <a:noFill/>
        </p:spPr>
      </p:pic>
      <p:sp>
        <p:nvSpPr>
          <p:cNvPr id="4" name="Cloud Callout 3"/>
          <p:cNvSpPr/>
          <p:nvPr/>
        </p:nvSpPr>
        <p:spPr>
          <a:xfrm>
            <a:off x="214282" y="285728"/>
            <a:ext cx="8643998" cy="3071834"/>
          </a:xfrm>
          <a:prstGeom prst="cloudCallout">
            <a:avLst>
              <a:gd name="adj1" fmla="val -29587"/>
              <a:gd name="adj2" fmla="val 75833"/>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2800" dirty="0" smtClean="0"/>
              <a:t>Imagine you were in the same situation as one of the people you have read about. Write a poem about your experience, what you miss and your hopes for the future.</a:t>
            </a:r>
            <a:endParaRPr lang="en-GB" sz="2800" dirty="0"/>
          </a:p>
        </p:txBody>
      </p:sp>
      <p:sp>
        <p:nvSpPr>
          <p:cNvPr id="5" name="Rounded Rectangle 4"/>
          <p:cNvSpPr/>
          <p:nvPr/>
        </p:nvSpPr>
        <p:spPr>
          <a:xfrm>
            <a:off x="357158" y="4643446"/>
            <a:ext cx="8358246" cy="185738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dirty="0" smtClean="0"/>
              <a:t>You will need to use your EMPATHY skills here. Also remember all the different ways you can use language in poetry to express your thoughts and feelings precisely to your reader.</a:t>
            </a:r>
            <a:endParaRPr lang="en-GB" sz="2800"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wcl.american.edu/humright/center/newsletter/images/refugees.jpg"/>
          <p:cNvPicPr>
            <a:picLocks noChangeAspect="1" noChangeArrowheads="1"/>
          </p:cNvPicPr>
          <p:nvPr/>
        </p:nvPicPr>
        <p:blipFill>
          <a:blip r:embed="rId2" cstate="print"/>
          <a:srcRect r="8755"/>
          <a:stretch>
            <a:fillRect/>
          </a:stretch>
        </p:blipFill>
        <p:spPr bwMode="auto">
          <a:xfrm>
            <a:off x="-1" y="0"/>
            <a:ext cx="9144001" cy="6858000"/>
          </a:xfrm>
          <a:prstGeom prst="rect">
            <a:avLst/>
          </a:prstGeom>
          <a:noFill/>
        </p:spPr>
      </p:pic>
      <p:sp>
        <p:nvSpPr>
          <p:cNvPr id="7" name="Rectangle 6"/>
          <p:cNvSpPr/>
          <p:nvPr/>
        </p:nvSpPr>
        <p:spPr>
          <a:xfrm>
            <a:off x="357158" y="3000372"/>
            <a:ext cx="5000660" cy="3600986"/>
          </a:xfrm>
          <a:prstGeom prst="rect">
            <a:avLst/>
          </a:prstGeom>
          <a:solidFill>
            <a:schemeClr val="bg2"/>
          </a:solidFill>
          <a:ln>
            <a:solidFill>
              <a:schemeClr val="tx1"/>
            </a:solidFill>
          </a:ln>
        </p:spPr>
        <p:txBody>
          <a:bodyPr wrap="square">
            <a:spAutoFit/>
          </a:bodyPr>
          <a:lstStyle/>
          <a:p>
            <a:pPr lvl="0" fontAlgn="base">
              <a:spcBef>
                <a:spcPct val="0"/>
              </a:spcBef>
              <a:spcAft>
                <a:spcPct val="0"/>
              </a:spcAft>
            </a:pPr>
            <a:r>
              <a:rPr lang="en-GB" sz="1600" b="1" dirty="0">
                <a:solidFill>
                  <a:prstClr val="black"/>
                </a:solidFill>
                <a:latin typeface="Courier New" pitchFamily="49" charset="0"/>
                <a:ea typeface="Times New Roman" pitchFamily="18" charset="0"/>
                <a:cs typeface="Courier New" pitchFamily="49" charset="0"/>
              </a:rPr>
              <a:t>Refugee</a:t>
            </a:r>
            <a:endParaRPr lang="en-GB" sz="900" dirty="0">
              <a:solidFill>
                <a:prstClr val="black"/>
              </a:solidFill>
              <a:latin typeface="Arial" pitchFamily="34" charset="0"/>
            </a:endParaRPr>
          </a:p>
          <a:p>
            <a:pPr lvl="0" eaLnBrk="0" fontAlgn="base" hangingPunct="0">
              <a:spcBef>
                <a:spcPct val="0"/>
              </a:spcBef>
              <a:spcAft>
                <a:spcPct val="0"/>
              </a:spcAft>
            </a:pPr>
            <a:r>
              <a:rPr lang="en-GB" sz="1400" dirty="0">
                <a:solidFill>
                  <a:prstClr val="black"/>
                </a:solidFill>
                <a:latin typeface="Courier New" pitchFamily="49" charset="0"/>
                <a:ea typeface="Times New Roman" pitchFamily="18" charset="0"/>
                <a:cs typeface="Courier New" pitchFamily="49" charset="0"/>
              </a:rPr>
              <a:t>So I have a new name – refugee.</a:t>
            </a:r>
            <a:endParaRPr lang="en-GB" sz="900" dirty="0">
              <a:solidFill>
                <a:prstClr val="black"/>
              </a:solidFill>
              <a:latin typeface="Arial" pitchFamily="34" charset="0"/>
            </a:endParaRPr>
          </a:p>
          <a:p>
            <a:pPr lvl="0" eaLnBrk="0" fontAlgn="base" hangingPunct="0">
              <a:spcBef>
                <a:spcPct val="0"/>
              </a:spcBef>
              <a:spcAft>
                <a:spcPct val="0"/>
              </a:spcAft>
            </a:pPr>
            <a:r>
              <a:rPr lang="en-GB" sz="1400" dirty="0">
                <a:solidFill>
                  <a:prstClr val="black"/>
                </a:solidFill>
                <a:latin typeface="Courier New" pitchFamily="49" charset="0"/>
                <a:ea typeface="Times New Roman" pitchFamily="18" charset="0"/>
                <a:cs typeface="Courier New" pitchFamily="49" charset="0"/>
              </a:rPr>
              <a:t>Strange that a name should take away from me</a:t>
            </a:r>
            <a:endParaRPr lang="en-GB" sz="900" dirty="0">
              <a:solidFill>
                <a:prstClr val="black"/>
              </a:solidFill>
              <a:latin typeface="Arial" pitchFamily="34" charset="0"/>
            </a:endParaRPr>
          </a:p>
          <a:p>
            <a:pPr lvl="0" eaLnBrk="0" fontAlgn="base" hangingPunct="0">
              <a:spcBef>
                <a:spcPct val="0"/>
              </a:spcBef>
              <a:spcAft>
                <a:spcPct val="0"/>
              </a:spcAft>
            </a:pPr>
            <a:r>
              <a:rPr lang="en-GB" sz="1400" dirty="0">
                <a:solidFill>
                  <a:prstClr val="black"/>
                </a:solidFill>
                <a:latin typeface="Courier New" pitchFamily="49" charset="0"/>
                <a:ea typeface="Times New Roman" pitchFamily="18" charset="0"/>
                <a:cs typeface="Courier New" pitchFamily="49" charset="0"/>
              </a:rPr>
              <a:t>My past, my personality and hope.</a:t>
            </a:r>
            <a:endParaRPr lang="en-GB" sz="900" dirty="0">
              <a:solidFill>
                <a:prstClr val="black"/>
              </a:solidFill>
              <a:latin typeface="Arial" pitchFamily="34" charset="0"/>
            </a:endParaRPr>
          </a:p>
          <a:p>
            <a:pPr lvl="0" eaLnBrk="0" fontAlgn="base" hangingPunct="0">
              <a:spcBef>
                <a:spcPct val="0"/>
              </a:spcBef>
              <a:spcAft>
                <a:spcPct val="0"/>
              </a:spcAft>
            </a:pPr>
            <a:r>
              <a:rPr lang="en-GB" sz="1400" dirty="0">
                <a:solidFill>
                  <a:prstClr val="black"/>
                </a:solidFill>
                <a:latin typeface="Courier New" pitchFamily="49" charset="0"/>
                <a:ea typeface="Times New Roman" pitchFamily="18" charset="0"/>
                <a:cs typeface="Courier New" pitchFamily="49" charset="0"/>
              </a:rPr>
              <a:t>Strange refuge this.</a:t>
            </a:r>
            <a:endParaRPr lang="en-GB" sz="900" dirty="0">
              <a:solidFill>
                <a:prstClr val="black"/>
              </a:solidFill>
              <a:latin typeface="Arial" pitchFamily="34" charset="0"/>
            </a:endParaRPr>
          </a:p>
          <a:p>
            <a:pPr lvl="0" eaLnBrk="0" fontAlgn="base" hangingPunct="0">
              <a:spcBef>
                <a:spcPct val="0"/>
              </a:spcBef>
              <a:spcAft>
                <a:spcPct val="0"/>
              </a:spcAft>
            </a:pPr>
            <a:r>
              <a:rPr lang="en-GB" sz="1400" dirty="0">
                <a:solidFill>
                  <a:prstClr val="black"/>
                </a:solidFill>
                <a:latin typeface="Courier New" pitchFamily="49" charset="0"/>
                <a:ea typeface="Times New Roman" pitchFamily="18" charset="0"/>
                <a:cs typeface="Courier New" pitchFamily="49" charset="0"/>
              </a:rPr>
              <a:t>So many seem to share this name – refugee</a:t>
            </a:r>
            <a:endParaRPr lang="en-GB" sz="900" dirty="0">
              <a:solidFill>
                <a:prstClr val="black"/>
              </a:solidFill>
              <a:latin typeface="Arial" pitchFamily="34" charset="0"/>
            </a:endParaRPr>
          </a:p>
          <a:p>
            <a:pPr lvl="0" eaLnBrk="0" fontAlgn="base" hangingPunct="0">
              <a:spcBef>
                <a:spcPct val="0"/>
              </a:spcBef>
              <a:spcAft>
                <a:spcPct val="0"/>
              </a:spcAft>
            </a:pPr>
            <a:r>
              <a:rPr lang="en-GB" sz="1400" dirty="0">
                <a:solidFill>
                  <a:prstClr val="black"/>
                </a:solidFill>
                <a:latin typeface="Courier New" pitchFamily="49" charset="0"/>
                <a:ea typeface="Times New Roman" pitchFamily="18" charset="0"/>
                <a:cs typeface="Courier New" pitchFamily="49" charset="0"/>
              </a:rPr>
              <a:t>Yet we share so many differences</a:t>
            </a:r>
            <a:r>
              <a:rPr lang="en-GB" sz="1400" dirty="0" smtClean="0">
                <a:solidFill>
                  <a:prstClr val="black"/>
                </a:solidFill>
                <a:latin typeface="Courier New" pitchFamily="49" charset="0"/>
                <a:ea typeface="Times New Roman" pitchFamily="18" charset="0"/>
                <a:cs typeface="Courier New" pitchFamily="49" charset="0"/>
              </a:rPr>
              <a:t>.</a:t>
            </a:r>
          </a:p>
          <a:p>
            <a:pPr lvl="0" eaLnBrk="0" fontAlgn="base" hangingPunct="0">
              <a:spcBef>
                <a:spcPct val="0"/>
              </a:spcBef>
              <a:spcAft>
                <a:spcPct val="0"/>
              </a:spcAft>
            </a:pPr>
            <a:endParaRPr lang="en-GB" sz="900" dirty="0">
              <a:solidFill>
                <a:prstClr val="black"/>
              </a:solidFill>
              <a:latin typeface="Arial" pitchFamily="34" charset="0"/>
            </a:endParaRPr>
          </a:p>
          <a:p>
            <a:pPr lvl="0" eaLnBrk="0" fontAlgn="base" hangingPunct="0">
              <a:spcBef>
                <a:spcPct val="0"/>
              </a:spcBef>
              <a:spcAft>
                <a:spcPct val="0"/>
              </a:spcAft>
            </a:pPr>
            <a:r>
              <a:rPr lang="en-GB" sz="1400" dirty="0">
                <a:solidFill>
                  <a:prstClr val="black"/>
                </a:solidFill>
                <a:latin typeface="Courier New" pitchFamily="49" charset="0"/>
                <a:ea typeface="Times New Roman" pitchFamily="18" charset="0"/>
                <a:cs typeface="Courier New" pitchFamily="49" charset="0"/>
              </a:rPr>
              <a:t>I find no comfort in my new name.</a:t>
            </a:r>
            <a:endParaRPr lang="en-GB" sz="900" dirty="0">
              <a:solidFill>
                <a:prstClr val="black"/>
              </a:solidFill>
              <a:latin typeface="Arial" pitchFamily="34" charset="0"/>
            </a:endParaRPr>
          </a:p>
          <a:p>
            <a:pPr lvl="0" eaLnBrk="0" fontAlgn="base" hangingPunct="0">
              <a:spcBef>
                <a:spcPct val="0"/>
              </a:spcBef>
              <a:spcAft>
                <a:spcPct val="0"/>
              </a:spcAft>
            </a:pPr>
            <a:r>
              <a:rPr lang="en-GB" sz="1400" dirty="0">
                <a:solidFill>
                  <a:prstClr val="black"/>
                </a:solidFill>
                <a:latin typeface="Courier New" pitchFamily="49" charset="0"/>
                <a:ea typeface="Times New Roman" pitchFamily="18" charset="0"/>
                <a:cs typeface="Courier New" pitchFamily="49" charset="0"/>
              </a:rPr>
              <a:t>I long to share my past, restore my pride,</a:t>
            </a:r>
            <a:endParaRPr lang="en-GB" sz="900" dirty="0">
              <a:solidFill>
                <a:prstClr val="black"/>
              </a:solidFill>
              <a:latin typeface="Arial" pitchFamily="34" charset="0"/>
            </a:endParaRPr>
          </a:p>
          <a:p>
            <a:pPr lvl="0" eaLnBrk="0" fontAlgn="base" hangingPunct="0">
              <a:spcBef>
                <a:spcPct val="0"/>
              </a:spcBef>
              <a:spcAft>
                <a:spcPct val="0"/>
              </a:spcAft>
            </a:pPr>
            <a:r>
              <a:rPr lang="en-GB" sz="1400" dirty="0">
                <a:solidFill>
                  <a:prstClr val="black"/>
                </a:solidFill>
                <a:latin typeface="Courier New" pitchFamily="49" charset="0"/>
                <a:ea typeface="Times New Roman" pitchFamily="18" charset="0"/>
                <a:cs typeface="Courier New" pitchFamily="49" charset="0"/>
              </a:rPr>
              <a:t>To show, I too, in time, will offer more</a:t>
            </a:r>
            <a:endParaRPr lang="en-GB" sz="900" dirty="0">
              <a:solidFill>
                <a:prstClr val="black"/>
              </a:solidFill>
              <a:latin typeface="Arial" pitchFamily="34" charset="0"/>
            </a:endParaRPr>
          </a:p>
          <a:p>
            <a:pPr lvl="0" eaLnBrk="0" fontAlgn="base" hangingPunct="0">
              <a:spcBef>
                <a:spcPct val="0"/>
              </a:spcBef>
              <a:spcAft>
                <a:spcPct val="0"/>
              </a:spcAft>
            </a:pPr>
            <a:r>
              <a:rPr lang="en-GB" sz="1400" dirty="0">
                <a:solidFill>
                  <a:prstClr val="black"/>
                </a:solidFill>
                <a:latin typeface="Courier New" pitchFamily="49" charset="0"/>
                <a:ea typeface="Times New Roman" pitchFamily="18" charset="0"/>
                <a:cs typeface="Courier New" pitchFamily="49" charset="0"/>
              </a:rPr>
              <a:t>Than I have borrowed.</a:t>
            </a:r>
            <a:endParaRPr lang="en-GB" sz="900" dirty="0">
              <a:solidFill>
                <a:prstClr val="black"/>
              </a:solidFill>
              <a:latin typeface="Arial" pitchFamily="34" charset="0"/>
            </a:endParaRPr>
          </a:p>
          <a:p>
            <a:pPr lvl="0" eaLnBrk="0" fontAlgn="base" hangingPunct="0">
              <a:spcBef>
                <a:spcPct val="0"/>
              </a:spcBef>
              <a:spcAft>
                <a:spcPct val="0"/>
              </a:spcAft>
            </a:pPr>
            <a:r>
              <a:rPr lang="en-GB" sz="1400" dirty="0">
                <a:solidFill>
                  <a:prstClr val="black"/>
                </a:solidFill>
                <a:latin typeface="Courier New" pitchFamily="49" charset="0"/>
                <a:ea typeface="Times New Roman" pitchFamily="18" charset="0"/>
                <a:cs typeface="Courier New" pitchFamily="49" charset="0"/>
              </a:rPr>
              <a:t>For now the comfort that I seek</a:t>
            </a:r>
            <a:endParaRPr lang="en-GB" sz="900" dirty="0">
              <a:solidFill>
                <a:prstClr val="black"/>
              </a:solidFill>
              <a:latin typeface="Arial" pitchFamily="34" charset="0"/>
            </a:endParaRPr>
          </a:p>
          <a:p>
            <a:pPr lvl="0" eaLnBrk="0" fontAlgn="base" hangingPunct="0">
              <a:spcBef>
                <a:spcPct val="0"/>
              </a:spcBef>
              <a:spcAft>
                <a:spcPct val="0"/>
              </a:spcAft>
            </a:pPr>
            <a:r>
              <a:rPr lang="en-GB" sz="1400" dirty="0">
                <a:solidFill>
                  <a:prstClr val="black"/>
                </a:solidFill>
                <a:latin typeface="Courier New" pitchFamily="49" charset="0"/>
                <a:ea typeface="Times New Roman" pitchFamily="18" charset="0"/>
                <a:cs typeface="Courier New" pitchFamily="49" charset="0"/>
              </a:rPr>
              <a:t>Resides in the old yet new name</a:t>
            </a:r>
            <a:endParaRPr lang="en-GB" sz="900" dirty="0">
              <a:solidFill>
                <a:prstClr val="black"/>
              </a:solidFill>
              <a:latin typeface="Arial" pitchFamily="34" charset="0"/>
            </a:endParaRPr>
          </a:p>
          <a:p>
            <a:pPr lvl="0" eaLnBrk="0" fontAlgn="base" hangingPunct="0">
              <a:spcBef>
                <a:spcPct val="0"/>
              </a:spcBef>
              <a:spcAft>
                <a:spcPct val="0"/>
              </a:spcAft>
            </a:pPr>
            <a:r>
              <a:rPr lang="en-GB" sz="1400" dirty="0">
                <a:solidFill>
                  <a:prstClr val="black"/>
                </a:solidFill>
                <a:latin typeface="Courier New" pitchFamily="49" charset="0"/>
                <a:ea typeface="Times New Roman" pitchFamily="18" charset="0"/>
                <a:cs typeface="Courier New" pitchFamily="49" charset="0"/>
              </a:rPr>
              <a:t>I would choose – friend</a:t>
            </a:r>
            <a:r>
              <a:rPr lang="en-GB" sz="1400" dirty="0" smtClean="0">
                <a:solidFill>
                  <a:prstClr val="black"/>
                </a:solidFill>
                <a:latin typeface="Courier New" pitchFamily="49" charset="0"/>
                <a:ea typeface="Times New Roman" pitchFamily="18" charset="0"/>
                <a:cs typeface="Courier New" pitchFamily="49" charset="0"/>
              </a:rPr>
              <a:t>.</a:t>
            </a:r>
          </a:p>
          <a:p>
            <a:pPr lvl="0" eaLnBrk="0" fontAlgn="base" hangingPunct="0">
              <a:spcBef>
                <a:spcPct val="0"/>
              </a:spcBef>
              <a:spcAft>
                <a:spcPct val="0"/>
              </a:spcAft>
            </a:pPr>
            <a:endParaRPr lang="en-GB" sz="900" dirty="0">
              <a:solidFill>
                <a:prstClr val="black"/>
              </a:solidFill>
              <a:latin typeface="Arial" pitchFamily="34" charset="0"/>
            </a:endParaRPr>
          </a:p>
          <a:p>
            <a:pPr lvl="0" eaLnBrk="0" fontAlgn="base" hangingPunct="0">
              <a:spcBef>
                <a:spcPct val="0"/>
              </a:spcBef>
              <a:spcAft>
                <a:spcPct val="0"/>
              </a:spcAft>
            </a:pPr>
            <a:r>
              <a:rPr lang="en-GB" sz="1200" i="1" dirty="0" err="1">
                <a:solidFill>
                  <a:prstClr val="black"/>
                </a:solidFill>
                <a:latin typeface="Courier New" pitchFamily="49" charset="0"/>
                <a:ea typeface="Times New Roman" pitchFamily="18" charset="0"/>
                <a:cs typeface="Courier New" pitchFamily="49" charset="0"/>
              </a:rPr>
              <a:t>Rubimbo</a:t>
            </a:r>
            <a:r>
              <a:rPr lang="en-GB" sz="1200" i="1" dirty="0">
                <a:solidFill>
                  <a:prstClr val="black"/>
                </a:solidFill>
                <a:latin typeface="Courier New" pitchFamily="49" charset="0"/>
                <a:ea typeface="Times New Roman" pitchFamily="18" charset="0"/>
                <a:cs typeface="Courier New" pitchFamily="49" charset="0"/>
              </a:rPr>
              <a:t> </a:t>
            </a:r>
            <a:r>
              <a:rPr lang="en-GB" sz="1200" i="1" dirty="0" err="1">
                <a:solidFill>
                  <a:prstClr val="black"/>
                </a:solidFill>
                <a:latin typeface="Courier New" pitchFamily="49" charset="0"/>
                <a:ea typeface="Times New Roman" pitchFamily="18" charset="0"/>
                <a:cs typeface="Courier New" pitchFamily="49" charset="0"/>
              </a:rPr>
              <a:t>Bungwe</a:t>
            </a:r>
            <a:r>
              <a:rPr lang="en-GB" sz="1200" i="1" dirty="0">
                <a:solidFill>
                  <a:prstClr val="black"/>
                </a:solidFill>
                <a:latin typeface="Courier New" pitchFamily="49" charset="0"/>
                <a:ea typeface="Times New Roman" pitchFamily="18" charset="0"/>
                <a:cs typeface="Courier New" pitchFamily="49" charset="0"/>
              </a:rPr>
              <a:t> (from Zimbabwe)</a:t>
            </a:r>
            <a:endParaRPr lang="en-GB" dirty="0">
              <a:solidFill>
                <a:prstClr val="black"/>
              </a:solidFill>
              <a:latin typeface="Arial" pitchFamily="34" charset="0"/>
            </a:endParaRPr>
          </a:p>
        </p:txBody>
      </p:sp>
      <p:sp>
        <p:nvSpPr>
          <p:cNvPr id="8" name="Cloud Callout 7"/>
          <p:cNvSpPr/>
          <p:nvPr/>
        </p:nvSpPr>
        <p:spPr>
          <a:xfrm>
            <a:off x="142844" y="428604"/>
            <a:ext cx="3786214" cy="1857388"/>
          </a:xfrm>
          <a:prstGeom prst="cloudCallout">
            <a:avLst>
              <a:gd name="adj1" fmla="val 30147"/>
              <a:gd name="adj2" fmla="val 77213"/>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400" dirty="0" smtClean="0"/>
              <a:t>What do we know about the speaker of the poem?</a:t>
            </a:r>
            <a:endParaRPr lang="en-GB" sz="2400" dirty="0"/>
          </a:p>
        </p:txBody>
      </p:sp>
      <p:sp>
        <p:nvSpPr>
          <p:cNvPr id="9" name="Cloud Callout 8"/>
          <p:cNvSpPr/>
          <p:nvPr/>
        </p:nvSpPr>
        <p:spPr>
          <a:xfrm>
            <a:off x="5143504" y="4286256"/>
            <a:ext cx="3786214" cy="2428892"/>
          </a:xfrm>
          <a:prstGeom prst="cloudCallout">
            <a:avLst>
              <a:gd name="adj1" fmla="val -50104"/>
              <a:gd name="adj2" fmla="val -67401"/>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400" dirty="0" smtClean="0"/>
              <a:t>What questions could you ask to help you understand the poem better?</a:t>
            </a:r>
            <a:endParaRPr lang="en-GB" sz="2400" dirty="0"/>
          </a:p>
        </p:txBody>
      </p:sp>
      <p:sp>
        <p:nvSpPr>
          <p:cNvPr id="10" name="Cloud Callout 9"/>
          <p:cNvSpPr/>
          <p:nvPr/>
        </p:nvSpPr>
        <p:spPr>
          <a:xfrm>
            <a:off x="4572000" y="285728"/>
            <a:ext cx="3786214" cy="2500330"/>
          </a:xfrm>
          <a:prstGeom prst="cloudCallout">
            <a:avLst>
              <a:gd name="adj1" fmla="val -50356"/>
              <a:gd name="adj2" fmla="val 67689"/>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400" dirty="0" smtClean="0"/>
              <a:t>What does this poem tell us about the experience of refugees?</a:t>
            </a:r>
            <a:endParaRPr lang="en-GB" sz="2400"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wcl.american.edu/humright/center/newsletter/images/refugees.jpg"/>
          <p:cNvPicPr>
            <a:picLocks noChangeAspect="1" noChangeArrowheads="1"/>
          </p:cNvPicPr>
          <p:nvPr/>
        </p:nvPicPr>
        <p:blipFill>
          <a:blip r:embed="rId2" cstate="print"/>
          <a:srcRect r="8755"/>
          <a:stretch>
            <a:fillRect/>
          </a:stretch>
        </p:blipFill>
        <p:spPr bwMode="auto">
          <a:xfrm>
            <a:off x="-1" y="0"/>
            <a:ext cx="9144001" cy="6858000"/>
          </a:xfrm>
          <a:prstGeom prst="rect">
            <a:avLst/>
          </a:prstGeom>
          <a:noFill/>
        </p:spPr>
      </p:pic>
      <p:sp>
        <p:nvSpPr>
          <p:cNvPr id="4" name="Rounded Rectangle 3"/>
          <p:cNvSpPr/>
          <p:nvPr/>
        </p:nvSpPr>
        <p:spPr>
          <a:xfrm>
            <a:off x="1000100" y="4143380"/>
            <a:ext cx="6572296" cy="207170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3600" dirty="0" smtClean="0"/>
              <a:t>So, what is a refugee? In your book, write your own definition of this term.</a:t>
            </a:r>
            <a:endParaRPr lang="en-GB" sz="3600"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TotalTime>
  <Words>334</Words>
  <Application>Microsoft Macintosh PowerPoint</Application>
  <PresentationFormat>On-screen Show (4:3)</PresentationFormat>
  <Paragraphs>34</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Forced to Flee</vt:lpstr>
      <vt:lpstr>PowerPoint Presentation</vt:lpstr>
      <vt:lpstr>PowerPoint Presentation</vt:lpstr>
      <vt:lpstr>PowerPoint Presentation</vt:lpstr>
      <vt:lpstr>PowerPoint Presentation</vt:lpstr>
    </vt:vector>
  </TitlesOfParts>
  <Company>George Green's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Forced to Flee</dc:title>
  <dc:creator>Authorised User</dc:creator>
  <cp:lastModifiedBy>Sophie Lovett</cp:lastModifiedBy>
  <cp:revision>11</cp:revision>
  <dcterms:created xsi:type="dcterms:W3CDTF">2010-04-26T13:20:49Z</dcterms:created>
  <dcterms:modified xsi:type="dcterms:W3CDTF">2015-09-25T13:35:47Z</dcterms:modified>
</cp:coreProperties>
</file>