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75" r:id="rId4"/>
    <p:sldId id="269" r:id="rId5"/>
    <p:sldId id="276" r:id="rId6"/>
    <p:sldId id="259" r:id="rId7"/>
    <p:sldId id="267" r:id="rId8"/>
    <p:sldId id="260" r:id="rId9"/>
    <p:sldId id="277" r:id="rId10"/>
    <p:sldId id="261" r:id="rId11"/>
    <p:sldId id="263" r:id="rId12"/>
    <p:sldId id="264" r:id="rId13"/>
    <p:sldId id="278" r:id="rId14"/>
    <p:sldId id="273" r:id="rId15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9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9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F1A97-6F59-4799-9177-2C68425A4CA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C3EA8-71F7-4450-ADD8-D20436CCB2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02F39-56D5-4E70-BBDF-4011FEDAC13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54612-387A-4C4C-BBF8-D79B8A4F150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8E2F6-8B3F-45C1-8664-67EDDBA1E7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309F9-5189-42D7-A192-C310A19B968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DA66E-1F13-46BA-99EB-5B269F1F39E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A7ABE-6C23-4937-92BC-70745D40C9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31C96-1D5F-4408-8850-DD97ECFDBE4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C9EDA-82FC-4946-972B-3335A22CD85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51C32-E008-44F0-A8A2-671EDA9361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8ED33E9-7E31-4402-B1E2-F56DCE5396C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2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57158" y="357166"/>
            <a:ext cx="6069012" cy="777887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4400" dirty="0" smtClean="0">
                <a:solidFill>
                  <a:schemeClr val="tx2"/>
                </a:solidFill>
              </a:rPr>
              <a:t>What is a Refugee?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928662" y="1500174"/>
            <a:ext cx="6888184" cy="2525708"/>
          </a:xfrm>
          <a:prstGeom prst="cloudCallout">
            <a:avLst>
              <a:gd name="adj1" fmla="val 59388"/>
              <a:gd name="adj2" fmla="val 4632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GB" sz="3200" dirty="0" smtClean="0"/>
              <a:t>Can I evaluate my knowledge of refugees </a:t>
            </a:r>
            <a:r>
              <a:rPr lang="en-GB" sz="3200" dirty="0"/>
              <a:t>and asylum seekers?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5720" y="4643446"/>
            <a:ext cx="8572560" cy="19288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What do you already know/think/feel about refugees and asylum seekers? </a:t>
            </a:r>
            <a:r>
              <a:rPr lang="en-GB" sz="3200" dirty="0" smtClean="0"/>
              <a:t>Note down your ideas.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124075" y="2420938"/>
            <a:ext cx="5040313" cy="15557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9600"/>
              <a:t>Refugee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143108" y="2071678"/>
            <a:ext cx="4519627" cy="30469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9600" dirty="0" smtClean="0"/>
              <a:t>Asylum seeker</a:t>
            </a:r>
            <a:endParaRPr lang="en-GB" sz="9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2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85720" y="500042"/>
            <a:ext cx="8572560" cy="5632311"/>
          </a:xfrm>
          <a:prstGeom prst="rect">
            <a:avLst/>
          </a:prstGeom>
          <a:solidFill>
            <a:srgbClr val="FFCF9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 dirty="0" smtClean="0"/>
              <a:t>Refugee:</a:t>
            </a:r>
            <a:r>
              <a:rPr lang="en-GB" sz="3200" dirty="0" smtClean="0"/>
              <a:t> </a:t>
            </a:r>
            <a:r>
              <a:rPr lang="en-GB" sz="2800" dirty="0" smtClean="0"/>
              <a:t>Someone </a:t>
            </a:r>
            <a:r>
              <a:rPr lang="en-GB" sz="2800" dirty="0"/>
              <a:t>who has left their country </a:t>
            </a:r>
            <a:r>
              <a:rPr lang="en-GB" sz="2800" dirty="0" smtClean="0"/>
              <a:t>because they are in danger of </a:t>
            </a:r>
            <a:r>
              <a:rPr lang="en-GB" sz="2800" dirty="0"/>
              <a:t>being harassed or attacked as a result of their race, religion, nationality, membership of a particular social group or political opinion and cannot trust their own country to protect them</a:t>
            </a:r>
            <a:r>
              <a:rPr lang="en-GB" sz="28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en-GB" sz="3200" b="1" dirty="0" smtClean="0"/>
              <a:t>Asylum seeker: </a:t>
            </a:r>
            <a:r>
              <a:rPr lang="en-GB" sz="2800" dirty="0"/>
              <a:t>someone who has fled from their home country and is seeking refugee status in another country. </a:t>
            </a:r>
            <a:r>
              <a:rPr lang="en-GB" sz="2800" dirty="0" smtClean="0"/>
              <a:t>The </a:t>
            </a:r>
            <a:r>
              <a:rPr lang="en-GB" sz="2800" dirty="0"/>
              <a:t>refugee definition is very strict and asylum seekers have to prove that they meet all aspects covered in the definition above if they are to be granted refugee status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500034" y="500042"/>
            <a:ext cx="4714908" cy="36433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Complete the quiz you’ve been given individually to see how much you know about refugees and asylum seekers.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2844" y="357166"/>
            <a:ext cx="8786874" cy="206210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en-GB" sz="3200" b="1" dirty="0"/>
              <a:t>1: How many </a:t>
            </a:r>
            <a:r>
              <a:rPr lang="en-GB" sz="3200" b="1" dirty="0" smtClean="0"/>
              <a:t>refugees are there worldwide?</a:t>
            </a:r>
            <a:endParaRPr lang="en-GB" sz="3200" dirty="0"/>
          </a:p>
          <a:p>
            <a:pPr marL="342900" indent="-342900"/>
            <a:r>
              <a:rPr lang="en-GB" sz="3200" dirty="0"/>
              <a:t>a) </a:t>
            </a:r>
            <a:r>
              <a:rPr lang="en-GB" sz="3200" dirty="0" smtClean="0"/>
              <a:t>6.5 </a:t>
            </a:r>
            <a:r>
              <a:rPr lang="en-GB" sz="3200" dirty="0"/>
              <a:t>million</a:t>
            </a:r>
          </a:p>
          <a:p>
            <a:pPr marL="342900" indent="-342900"/>
            <a:r>
              <a:rPr lang="en-GB" sz="3200" dirty="0"/>
              <a:t>b) </a:t>
            </a:r>
            <a:r>
              <a:rPr lang="en-GB" sz="3200" dirty="0" smtClean="0"/>
              <a:t>54 </a:t>
            </a:r>
            <a:r>
              <a:rPr lang="en-GB" sz="3200" dirty="0"/>
              <a:t>million</a:t>
            </a:r>
          </a:p>
          <a:p>
            <a:pPr marL="342900" indent="-342900"/>
            <a:r>
              <a:rPr lang="en-GB" sz="3200" dirty="0"/>
              <a:t>c) </a:t>
            </a:r>
            <a:r>
              <a:rPr lang="en-GB" sz="3200" dirty="0" smtClean="0"/>
              <a:t>19.5 million</a:t>
            </a:r>
            <a:endParaRPr lang="en-GB" sz="3200" dirty="0"/>
          </a:p>
        </p:txBody>
      </p:sp>
      <p:sp>
        <p:nvSpPr>
          <p:cNvPr id="6" name="Explosion 2 5"/>
          <p:cNvSpPr/>
          <p:nvPr/>
        </p:nvSpPr>
        <p:spPr>
          <a:xfrm>
            <a:off x="1979712" y="1857364"/>
            <a:ext cx="6878536" cy="4286256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At the end of 2014, there were approximately 19.5 million refugees worldwide.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4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12860"/>
            <a:ext cx="9144000" cy="6880225"/>
          </a:xfrm>
          <a:prstGeom prst="rect">
            <a:avLst/>
          </a:prstGeom>
          <a:noFill/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58888" y="1989138"/>
            <a:ext cx="6697662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3200" b="1" dirty="0" smtClean="0"/>
              <a:t>2: What percentage of the world’s refugees live in the UK?</a:t>
            </a:r>
            <a:endParaRPr lang="en-GB" sz="3200" dirty="0"/>
          </a:p>
          <a:p>
            <a:r>
              <a:rPr lang="en-GB" sz="3200" dirty="0" smtClean="0"/>
              <a:t>a) 49%</a:t>
            </a:r>
          </a:p>
          <a:p>
            <a:r>
              <a:rPr lang="en-GB" sz="3200" dirty="0" smtClean="0"/>
              <a:t>b) 1%</a:t>
            </a:r>
          </a:p>
          <a:p>
            <a:r>
              <a:rPr lang="en-GB" sz="3200" dirty="0" smtClean="0"/>
              <a:t>c) 17%</a:t>
            </a:r>
            <a:endParaRPr lang="en-GB" sz="3200" dirty="0"/>
          </a:p>
        </p:txBody>
      </p:sp>
      <p:sp>
        <p:nvSpPr>
          <p:cNvPr id="8" name="Explosion 2 7"/>
          <p:cNvSpPr/>
          <p:nvPr/>
        </p:nvSpPr>
        <p:spPr>
          <a:xfrm>
            <a:off x="2987824" y="2852936"/>
            <a:ext cx="5328592" cy="3528392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Less than 1%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28596" y="357166"/>
            <a:ext cx="8429684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en-GB" sz="3200" b="1" dirty="0" smtClean="0"/>
              <a:t>3: </a:t>
            </a:r>
            <a:r>
              <a:rPr lang="en-GB" sz="3200" b="1" dirty="0"/>
              <a:t>Which of the following countries </a:t>
            </a:r>
            <a:r>
              <a:rPr lang="en-GB" sz="3200" b="1" dirty="0" smtClean="0"/>
              <a:t>has </a:t>
            </a:r>
            <a:r>
              <a:rPr lang="en-GB" sz="3200" b="1" dirty="0"/>
              <a:t>the </a:t>
            </a:r>
            <a:r>
              <a:rPr lang="en-GB" sz="3200" b="1" dirty="0" smtClean="0"/>
              <a:t>highest </a:t>
            </a:r>
            <a:r>
              <a:rPr lang="en-GB" sz="3200" b="1" dirty="0"/>
              <a:t>number of refugees?</a:t>
            </a:r>
            <a:endParaRPr lang="en-GB" sz="3200" dirty="0"/>
          </a:p>
          <a:p>
            <a:pPr marL="342900" indent="-342900"/>
            <a:r>
              <a:rPr lang="en-GB" sz="3200" dirty="0"/>
              <a:t>a) </a:t>
            </a:r>
            <a:r>
              <a:rPr lang="en-GB" sz="3200" dirty="0" smtClean="0"/>
              <a:t>Turkey</a:t>
            </a:r>
            <a:endParaRPr lang="en-GB" sz="3200" dirty="0"/>
          </a:p>
          <a:p>
            <a:pPr marL="342900" indent="-342900"/>
            <a:r>
              <a:rPr lang="en-GB" sz="3200" dirty="0"/>
              <a:t>b) UK</a:t>
            </a:r>
          </a:p>
          <a:p>
            <a:pPr marL="342900" indent="-342900"/>
            <a:r>
              <a:rPr lang="en-GB" sz="3200" dirty="0"/>
              <a:t>c) </a:t>
            </a:r>
            <a:r>
              <a:rPr lang="en-GB" sz="3200" dirty="0" smtClean="0"/>
              <a:t>France</a:t>
            </a:r>
            <a:endParaRPr lang="en-GB" sz="3200" dirty="0"/>
          </a:p>
        </p:txBody>
      </p:sp>
      <p:sp>
        <p:nvSpPr>
          <p:cNvPr id="6" name="Explosion 2 5"/>
          <p:cNvSpPr/>
          <p:nvPr/>
        </p:nvSpPr>
        <p:spPr>
          <a:xfrm>
            <a:off x="1142944" y="1196752"/>
            <a:ext cx="8001056" cy="5661248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Turkey: 86% of the world’s refugees are hosted by poorer neighbouring countries, very few make it to Europe.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28596" y="1714488"/>
            <a:ext cx="8429684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en-GB" sz="3200" b="1" dirty="0" smtClean="0"/>
              <a:t>4: In 2014, which European country received the most asylum applications?</a:t>
            </a:r>
            <a:endParaRPr lang="en-GB" sz="3200" dirty="0"/>
          </a:p>
          <a:p>
            <a:pPr marL="342900" indent="-342900"/>
            <a:r>
              <a:rPr lang="en-GB" sz="3200" dirty="0"/>
              <a:t>a) </a:t>
            </a:r>
            <a:r>
              <a:rPr lang="en-GB" sz="3200" dirty="0" smtClean="0"/>
              <a:t>Sweden</a:t>
            </a:r>
            <a:endParaRPr lang="en-GB" sz="3200" dirty="0"/>
          </a:p>
          <a:p>
            <a:pPr marL="342900" indent="-342900"/>
            <a:r>
              <a:rPr lang="en-GB" sz="3200" dirty="0"/>
              <a:t>b) UK</a:t>
            </a:r>
          </a:p>
          <a:p>
            <a:pPr marL="342900" indent="-342900"/>
            <a:r>
              <a:rPr lang="en-GB" sz="3200" dirty="0"/>
              <a:t>c) </a:t>
            </a:r>
            <a:r>
              <a:rPr lang="en-GB" sz="3200" dirty="0" smtClean="0"/>
              <a:t>Germany</a:t>
            </a:r>
            <a:endParaRPr lang="en-GB" sz="3200" dirty="0"/>
          </a:p>
        </p:txBody>
      </p:sp>
      <p:sp>
        <p:nvSpPr>
          <p:cNvPr id="6" name="Explosion 2 5"/>
          <p:cNvSpPr/>
          <p:nvPr/>
        </p:nvSpPr>
        <p:spPr>
          <a:xfrm>
            <a:off x="2915816" y="2204864"/>
            <a:ext cx="5400600" cy="3888432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Germany, with 173,100 applications.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14282" y="285728"/>
            <a:ext cx="8643998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en-GB" sz="3200" b="1" dirty="0" smtClean="0"/>
              <a:t>5: </a:t>
            </a:r>
            <a:r>
              <a:rPr lang="en-GB" sz="3200" b="1" dirty="0"/>
              <a:t>Approximately how many applications for asylum are made each year in the UK?</a:t>
            </a:r>
            <a:endParaRPr lang="en-GB" sz="3200" dirty="0"/>
          </a:p>
          <a:p>
            <a:pPr marL="342900" indent="-342900"/>
            <a:r>
              <a:rPr lang="en-GB" sz="3200" dirty="0"/>
              <a:t>a) </a:t>
            </a:r>
            <a:r>
              <a:rPr lang="en-GB" sz="3200" dirty="0" smtClean="0"/>
              <a:t>About 104,000</a:t>
            </a:r>
            <a:endParaRPr lang="en-GB" sz="3200" dirty="0"/>
          </a:p>
          <a:p>
            <a:pPr marL="342900" indent="-342900"/>
            <a:r>
              <a:rPr lang="en-GB" sz="3200" dirty="0"/>
              <a:t>b) </a:t>
            </a:r>
            <a:r>
              <a:rPr lang="en-GB" sz="3200" dirty="0" smtClean="0"/>
              <a:t>About 48,000</a:t>
            </a:r>
            <a:endParaRPr lang="en-GB" sz="3200" dirty="0"/>
          </a:p>
          <a:p>
            <a:pPr marL="342900" indent="-342900"/>
            <a:r>
              <a:rPr lang="en-GB" sz="3200" dirty="0"/>
              <a:t>c) </a:t>
            </a:r>
            <a:r>
              <a:rPr lang="en-GB" sz="3200" dirty="0" smtClean="0"/>
              <a:t>About 31,000</a:t>
            </a:r>
            <a:endParaRPr lang="en-GB" sz="3200" dirty="0"/>
          </a:p>
        </p:txBody>
      </p:sp>
      <p:sp>
        <p:nvSpPr>
          <p:cNvPr id="6" name="Explosion 2 5"/>
          <p:cNvSpPr/>
          <p:nvPr/>
        </p:nvSpPr>
        <p:spPr>
          <a:xfrm>
            <a:off x="642910" y="2000216"/>
            <a:ext cx="8143932" cy="4857784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 smtClean="0">
                <a:solidFill>
                  <a:schemeClr val="tx1"/>
                </a:solidFill>
              </a:rPr>
              <a:t>Approx</a:t>
            </a:r>
            <a:r>
              <a:rPr lang="en-GB" sz="3200" dirty="0" smtClean="0">
                <a:solidFill>
                  <a:schemeClr val="tx1"/>
                </a:solidFill>
              </a:rPr>
              <a:t> 31,000: this figure has gone down from about 80,000 twenty years ago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857224" y="571480"/>
            <a:ext cx="7561262" cy="206210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GB" sz="3200" b="1" dirty="0"/>
              <a:t>6</a:t>
            </a:r>
            <a:r>
              <a:rPr lang="en-GB" sz="3200" b="1" dirty="0" smtClean="0"/>
              <a:t>: </a:t>
            </a:r>
            <a:r>
              <a:rPr lang="en-GB" sz="3200" b="1" dirty="0"/>
              <a:t>How old are most asylum seekers?</a:t>
            </a:r>
            <a:endParaRPr lang="en-GB" sz="3200" dirty="0"/>
          </a:p>
          <a:p>
            <a:pPr marL="342900" indent="-342900"/>
            <a:r>
              <a:rPr lang="en-GB" sz="3200" dirty="0"/>
              <a:t>a) under 21</a:t>
            </a:r>
          </a:p>
          <a:p>
            <a:pPr marL="342900" indent="-342900"/>
            <a:r>
              <a:rPr lang="en-GB" sz="3200" dirty="0"/>
              <a:t>b) 21-34</a:t>
            </a:r>
          </a:p>
          <a:p>
            <a:pPr marL="342900" indent="-342900"/>
            <a:r>
              <a:rPr lang="en-GB" sz="3200" dirty="0"/>
              <a:t>c) </a:t>
            </a:r>
            <a:r>
              <a:rPr lang="en-GB" sz="3200" dirty="0" smtClean="0"/>
              <a:t>34-50</a:t>
            </a:r>
            <a:endParaRPr lang="en-GB" sz="3200" dirty="0"/>
          </a:p>
        </p:txBody>
      </p:sp>
      <p:sp>
        <p:nvSpPr>
          <p:cNvPr id="8" name="Explosion 2 7"/>
          <p:cNvSpPr/>
          <p:nvPr/>
        </p:nvSpPr>
        <p:spPr>
          <a:xfrm>
            <a:off x="1142976" y="1785926"/>
            <a:ext cx="7429552" cy="4429156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Under 21: almost half of all the world’s refugees are children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357290" y="2357430"/>
            <a:ext cx="6408738" cy="156966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3200" b="1" dirty="0"/>
              <a:t>7</a:t>
            </a:r>
            <a:r>
              <a:rPr lang="en-GB" sz="3200" b="1" dirty="0" smtClean="0"/>
              <a:t>: </a:t>
            </a:r>
            <a:r>
              <a:rPr lang="en-GB" sz="3200" b="1" dirty="0"/>
              <a:t>Most refugees are unskilled and lack qualifications.</a:t>
            </a:r>
            <a:endParaRPr lang="en-GB" sz="3200" dirty="0"/>
          </a:p>
          <a:p>
            <a:r>
              <a:rPr lang="en-GB" sz="3200" dirty="0"/>
              <a:t>	        True / False</a:t>
            </a:r>
          </a:p>
        </p:txBody>
      </p:sp>
      <p:sp>
        <p:nvSpPr>
          <p:cNvPr id="8" name="Explosion 2 7"/>
          <p:cNvSpPr/>
          <p:nvPr/>
        </p:nvSpPr>
        <p:spPr>
          <a:xfrm>
            <a:off x="5429256" y="3000372"/>
            <a:ext cx="3071802" cy="1428760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False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9" name="Explosion 2 8"/>
          <p:cNvSpPr/>
          <p:nvPr/>
        </p:nvSpPr>
        <p:spPr>
          <a:xfrm>
            <a:off x="0" y="0"/>
            <a:ext cx="9144000" cy="3000372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Refugees have higher levels of education, skills and </a:t>
            </a:r>
            <a:r>
              <a:rPr lang="en-GB" sz="2400" dirty="0" err="1" smtClean="0">
                <a:solidFill>
                  <a:schemeClr val="tx1"/>
                </a:solidFill>
              </a:rPr>
              <a:t>qulalifications</a:t>
            </a:r>
            <a:r>
              <a:rPr lang="en-GB" sz="2400" dirty="0" smtClean="0">
                <a:solidFill>
                  <a:schemeClr val="tx1"/>
                </a:solidFill>
              </a:rPr>
              <a:t> than the </a:t>
            </a:r>
            <a:r>
              <a:rPr lang="en-GB" sz="2400" dirty="0" err="1" smtClean="0">
                <a:solidFill>
                  <a:schemeClr val="tx1"/>
                </a:solidFill>
              </a:rPr>
              <a:t>Uk</a:t>
            </a:r>
            <a:r>
              <a:rPr lang="en-GB" sz="2400" dirty="0" smtClean="0">
                <a:solidFill>
                  <a:schemeClr val="tx1"/>
                </a:solidFill>
              </a:rPr>
              <a:t> average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" name="Explosion 2 9"/>
          <p:cNvSpPr/>
          <p:nvPr/>
        </p:nvSpPr>
        <p:spPr>
          <a:xfrm>
            <a:off x="714348" y="2643182"/>
            <a:ext cx="8256665" cy="3929090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A recent study showed that, over </a:t>
            </a:r>
            <a:r>
              <a:rPr lang="en-GB" sz="2400" dirty="0">
                <a:solidFill>
                  <a:schemeClr val="tx1"/>
                </a:solidFill>
              </a:rPr>
              <a:t>t</a:t>
            </a:r>
            <a:r>
              <a:rPr lang="en-GB" sz="2400" dirty="0" smtClean="0">
                <a:solidFill>
                  <a:schemeClr val="tx1"/>
                </a:solidFill>
              </a:rPr>
              <a:t>ime, refugees contribute considerably more to society than they take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28596" y="428604"/>
            <a:ext cx="8215370" cy="30469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3200" b="1" dirty="0"/>
              <a:t>8</a:t>
            </a:r>
            <a:r>
              <a:rPr lang="en-GB" sz="3200" b="1" dirty="0" smtClean="0"/>
              <a:t>: In the UK, how much support does an asylum seeker receive from the government?</a:t>
            </a:r>
            <a:endParaRPr lang="en-GB" sz="3200" dirty="0"/>
          </a:p>
          <a:p>
            <a:pPr marL="514350" indent="-514350">
              <a:buAutoNum type="alphaLcParenR"/>
            </a:pPr>
            <a:r>
              <a:rPr lang="en-GB" sz="3200" dirty="0" smtClean="0"/>
              <a:t>More than a British citizen on benefits</a:t>
            </a:r>
          </a:p>
          <a:p>
            <a:pPr marL="514350" indent="-514350">
              <a:buAutoNum type="alphaLcParenR"/>
            </a:pPr>
            <a:r>
              <a:rPr lang="en-GB" sz="3200" dirty="0" smtClean="0"/>
              <a:t>The same as a British Citizen on benefits</a:t>
            </a:r>
          </a:p>
          <a:p>
            <a:pPr marL="514350" indent="-514350">
              <a:buAutoNum type="alphaLcParenR"/>
            </a:pPr>
            <a:r>
              <a:rPr lang="en-GB" sz="3200" dirty="0" smtClean="0"/>
              <a:t>Less than a British citizen on benefits</a:t>
            </a:r>
            <a:endParaRPr lang="en-GB" sz="3200" dirty="0"/>
          </a:p>
        </p:txBody>
      </p:sp>
      <p:sp>
        <p:nvSpPr>
          <p:cNvPr id="10" name="Explosion 2 9"/>
          <p:cNvSpPr/>
          <p:nvPr/>
        </p:nvSpPr>
        <p:spPr>
          <a:xfrm>
            <a:off x="395536" y="1268760"/>
            <a:ext cx="8568952" cy="5229200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An asylum seeker receives 50% less than a British citizen – just £36.95 per week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 descr="_42962271_backcolumn_afp4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r="4160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285720" y="214290"/>
            <a:ext cx="6264275" cy="2444753"/>
          </a:xfrm>
          <a:prstGeom prst="cloudCallout">
            <a:avLst>
              <a:gd name="adj1" fmla="val 34676"/>
              <a:gd name="adj2" fmla="val 7071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2800" dirty="0" smtClean="0"/>
              <a:t>How do you think asylum seekers are treated when they arrive in the UK?</a:t>
            </a:r>
            <a:endParaRPr lang="en-GB" sz="6000" dirty="0"/>
          </a:p>
        </p:txBody>
      </p:sp>
      <p:sp>
        <p:nvSpPr>
          <p:cNvPr id="9" name="Rounded Rectangle 8"/>
          <p:cNvSpPr/>
          <p:nvPr/>
        </p:nvSpPr>
        <p:spPr>
          <a:xfrm>
            <a:off x="642910" y="3929066"/>
            <a:ext cx="7786742" cy="20002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Imagine you are an asylum seeker who has recently arrived in the UK. Write a diary entry about your experiences so far as an asylum seeker.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515</Words>
  <Application>Microsoft Macintosh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Green's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refugee?</dc:title>
  <dc:creator>Authorised User</dc:creator>
  <cp:lastModifiedBy>Sophie Lovett</cp:lastModifiedBy>
  <cp:revision>31</cp:revision>
  <dcterms:created xsi:type="dcterms:W3CDTF">2007-06-04T11:33:37Z</dcterms:created>
  <dcterms:modified xsi:type="dcterms:W3CDTF">2015-09-25T13:40:16Z</dcterms:modified>
</cp:coreProperties>
</file>